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60D77DE5-F930-4C43-B072-479FA6FB936F}" type="datetimeFigureOut">
              <a:rPr lang="en-US" smtClean="0"/>
              <a:t>12/18/2014</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961290B3-1822-45BD-BCC4-9A57EFAE90C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D77DE5-F930-4C43-B072-479FA6FB936F}" type="datetimeFigureOut">
              <a:rPr lang="en-US" smtClean="0"/>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290B3-1822-45BD-BCC4-9A57EFAE90C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D77DE5-F930-4C43-B072-479FA6FB936F}" type="datetimeFigureOut">
              <a:rPr lang="en-US" smtClean="0"/>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290B3-1822-45BD-BCC4-9A57EFAE90C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D77DE5-F930-4C43-B072-479FA6FB936F}" type="datetimeFigureOut">
              <a:rPr lang="en-US" smtClean="0"/>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290B3-1822-45BD-BCC4-9A57EFAE90C9}"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0D77DE5-F930-4C43-B072-479FA6FB936F}" type="datetimeFigureOut">
              <a:rPr lang="en-US" smtClean="0"/>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290B3-1822-45BD-BCC4-9A57EFAE90C9}"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0D77DE5-F930-4C43-B072-479FA6FB936F}" type="datetimeFigureOut">
              <a:rPr lang="en-US" smtClean="0"/>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290B3-1822-45BD-BCC4-9A57EFAE90C9}"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0D77DE5-F930-4C43-B072-479FA6FB936F}" type="datetimeFigureOut">
              <a:rPr lang="en-US" smtClean="0"/>
              <a:t>12/18/2014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1290B3-1822-45BD-BCC4-9A57EFAE90C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D77DE5-F930-4C43-B072-479FA6FB936F}" type="datetimeFigureOut">
              <a:rPr lang="en-US" smtClean="0"/>
              <a:t>12/18/2014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1290B3-1822-45BD-BCC4-9A57EFAE90C9}"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0D77DE5-F930-4C43-B072-479FA6FB936F}" type="datetimeFigureOut">
              <a:rPr lang="en-US" smtClean="0"/>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290B3-1822-45BD-BCC4-9A57EFAE90C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D77DE5-F930-4C43-B072-479FA6FB936F}" type="datetimeFigureOut">
              <a:rPr lang="en-US" smtClean="0"/>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290B3-1822-45BD-BCC4-9A57EFAE90C9}"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D77DE5-F930-4C43-B072-479FA6FB936F}" type="datetimeFigureOut">
              <a:rPr lang="en-US" smtClean="0"/>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290B3-1822-45BD-BCC4-9A57EFAE90C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60D77DE5-F930-4C43-B072-479FA6FB936F}" type="datetimeFigureOut">
              <a:rPr lang="en-US" smtClean="0"/>
              <a:t>12/18/2014</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61290B3-1822-45BD-BCC4-9A57EFAE90C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676400"/>
            <a:ext cx="7010400" cy="3124200"/>
          </a:xfrm>
        </p:spPr>
        <p:txBody>
          <a:bodyPr>
            <a:noAutofit/>
          </a:bodyPr>
          <a:lstStyle/>
          <a:p>
            <a:r>
              <a:rPr lang="en-US" sz="9600" dirty="0" smtClean="0">
                <a:solidFill>
                  <a:srgbClr val="800000"/>
                </a:solidFill>
                <a:effectLst>
                  <a:outerShdw blurRad="38100" dist="38100" dir="2700000" algn="tl">
                    <a:srgbClr val="000000">
                      <a:alpha val="43137"/>
                    </a:srgbClr>
                  </a:outerShdw>
                </a:effectLst>
                <a:latin typeface="BatangChe" panose="02030609000101010101" pitchFamily="49" charset="-127"/>
                <a:ea typeface="BatangChe" panose="02030609000101010101" pitchFamily="49" charset="-127"/>
                <a:cs typeface="Aparajita" panose="020B0604020202020204" pitchFamily="34" charset="0"/>
              </a:rPr>
              <a:t>The Bill of Rights</a:t>
            </a:r>
            <a:endParaRPr lang="en-US" sz="9600" dirty="0">
              <a:solidFill>
                <a:srgbClr val="800000"/>
              </a:solidFill>
              <a:effectLst>
                <a:outerShdw blurRad="38100" dist="38100" dir="2700000" algn="tl">
                  <a:srgbClr val="000000">
                    <a:alpha val="43137"/>
                  </a:srgbClr>
                </a:outerShdw>
              </a:effectLst>
              <a:latin typeface="BatangChe" panose="02030609000101010101" pitchFamily="49" charset="-127"/>
              <a:ea typeface="BatangChe" panose="02030609000101010101" pitchFamily="49" charset="-127"/>
              <a:cs typeface="Aparajita" panose="020B0604020202020204" pitchFamily="34" charset="0"/>
            </a:endParaRPr>
          </a:p>
        </p:txBody>
      </p:sp>
    </p:spTree>
    <p:extLst>
      <p:ext uri="{BB962C8B-B14F-4D97-AF65-F5344CB8AC3E}">
        <p14:creationId xmlns:p14="http://schemas.microsoft.com/office/powerpoint/2010/main" val="40318530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fontScale="92500"/>
          </a:bodyPr>
          <a:lstStyle/>
          <a:p>
            <a:r>
              <a:rPr lang="en-US" sz="4000" b="1" i="0" dirty="0" smtClean="0">
                <a:solidFill>
                  <a:srgbClr val="800000"/>
                </a:solidFill>
                <a:effectLst>
                  <a:outerShdw blurRad="38100" dist="38100" dir="2700000" algn="tl">
                    <a:srgbClr val="000000">
                      <a:alpha val="43137"/>
                    </a:srgbClr>
                  </a:outerShdw>
                </a:effectLst>
              </a:rPr>
              <a:t>Ninth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990600" y="1923871"/>
            <a:ext cx="7081157" cy="1200329"/>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fontAlgn="base"/>
            <a:r>
              <a:rPr lang="en-US" sz="2400" b="1" dirty="0" smtClean="0"/>
              <a:t>The enumeration in the Constitution of certain rights shall not be construed to deny or disparage others retained by the people.</a:t>
            </a:r>
            <a:endParaRPr lang="en-US" sz="3600" b="1" dirty="0"/>
          </a:p>
        </p:txBody>
      </p:sp>
      <p:sp>
        <p:nvSpPr>
          <p:cNvPr id="2" name="Rectangle 1"/>
          <p:cNvSpPr/>
          <p:nvPr/>
        </p:nvSpPr>
        <p:spPr>
          <a:xfrm>
            <a:off x="1001486" y="2590800"/>
            <a:ext cx="7059386" cy="2369880"/>
          </a:xfrm>
          <a:prstGeom prst="rect">
            <a:avLst/>
          </a:prstGeom>
        </p:spPr>
        <p:txBody>
          <a:bodyPr wrap="square">
            <a:spAutoFit/>
          </a:bodyPr>
          <a:lstStyle/>
          <a:p>
            <a:endParaRPr lang="en-US" sz="2400" b="1" dirty="0" smtClean="0">
              <a:solidFill>
                <a:srgbClr val="800000"/>
              </a:solidFill>
              <a:effectLst>
                <a:outerShdw blurRad="38100" dist="38100" dir="2700000" algn="tl">
                  <a:srgbClr val="000000">
                    <a:alpha val="43137"/>
                  </a:srgbClr>
                </a:outerShdw>
              </a:effectLst>
            </a:endParaRPr>
          </a:p>
          <a:p>
            <a:endParaRPr lang="en-US" sz="4000" b="1" dirty="0" smtClean="0">
              <a:solidFill>
                <a:srgbClr val="800000"/>
              </a:solidFill>
              <a:effectLst>
                <a:outerShdw blurRad="38100" dist="38100" dir="2700000" algn="tl">
                  <a:srgbClr val="000000">
                    <a:alpha val="43137"/>
                  </a:srgbClr>
                </a:outerShdw>
              </a:effectLst>
            </a:endParaRPr>
          </a:p>
          <a:p>
            <a:r>
              <a:rPr lang="en-US" sz="2800" b="1" dirty="0" smtClean="0">
                <a:solidFill>
                  <a:srgbClr val="800000"/>
                </a:solidFill>
              </a:rPr>
              <a:t>Just because these rights are listed in the Constitution doesn't mean that you don't have other rights too.</a:t>
            </a:r>
          </a:p>
        </p:txBody>
      </p:sp>
    </p:spTree>
    <p:extLst>
      <p:ext uri="{BB962C8B-B14F-4D97-AF65-F5344CB8AC3E}">
        <p14:creationId xmlns:p14="http://schemas.microsoft.com/office/powerpoint/2010/main" val="19298316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randombar(horizontal)">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fontScale="92500"/>
          </a:bodyPr>
          <a:lstStyle/>
          <a:p>
            <a:r>
              <a:rPr lang="en-US" sz="4000" b="1" i="0" dirty="0" smtClean="0">
                <a:solidFill>
                  <a:srgbClr val="800000"/>
                </a:solidFill>
                <a:effectLst>
                  <a:outerShdw blurRad="38100" dist="38100" dir="2700000" algn="tl">
                    <a:srgbClr val="000000">
                      <a:alpha val="43137"/>
                    </a:srgbClr>
                  </a:outerShdw>
                </a:effectLst>
              </a:rPr>
              <a:t>Tenth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990600" y="1923871"/>
            <a:ext cx="7081157" cy="1200329"/>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fontAlgn="base"/>
            <a:r>
              <a:rPr lang="en-US" sz="2400" b="1" dirty="0" smtClean="0"/>
              <a:t>The powers not delegated to the United States by the Constitution, nor prohibited by it to the States, are reserved to the States respectively, or to the people.</a:t>
            </a:r>
            <a:endParaRPr lang="en-US" sz="3600" b="1" dirty="0"/>
          </a:p>
        </p:txBody>
      </p:sp>
      <p:sp>
        <p:nvSpPr>
          <p:cNvPr id="2" name="Rectangle 1"/>
          <p:cNvSpPr/>
          <p:nvPr/>
        </p:nvSpPr>
        <p:spPr>
          <a:xfrm>
            <a:off x="1001486" y="2590800"/>
            <a:ext cx="7059386" cy="2369880"/>
          </a:xfrm>
          <a:prstGeom prst="rect">
            <a:avLst/>
          </a:prstGeom>
        </p:spPr>
        <p:txBody>
          <a:bodyPr wrap="square">
            <a:spAutoFit/>
          </a:bodyPr>
          <a:lstStyle/>
          <a:p>
            <a:endParaRPr lang="en-US" sz="2400" b="1" dirty="0" smtClean="0">
              <a:solidFill>
                <a:srgbClr val="800000"/>
              </a:solidFill>
              <a:effectLst>
                <a:outerShdw blurRad="38100" dist="38100" dir="2700000" algn="tl">
                  <a:srgbClr val="000000">
                    <a:alpha val="43137"/>
                  </a:srgbClr>
                </a:outerShdw>
              </a:effectLst>
            </a:endParaRPr>
          </a:p>
          <a:p>
            <a:endParaRPr lang="en-US" sz="4000" b="1" dirty="0" smtClean="0">
              <a:solidFill>
                <a:srgbClr val="800000"/>
              </a:solidFill>
              <a:effectLst>
                <a:outerShdw blurRad="38100" dist="38100" dir="2700000" algn="tl">
                  <a:srgbClr val="000000">
                    <a:alpha val="43137"/>
                  </a:srgbClr>
                </a:outerShdw>
              </a:effectLst>
            </a:endParaRPr>
          </a:p>
          <a:p>
            <a:r>
              <a:rPr lang="en-US" sz="2800" b="1" dirty="0" smtClean="0">
                <a:solidFill>
                  <a:srgbClr val="800000"/>
                </a:solidFill>
              </a:rPr>
              <a:t>Anything that the Constitution doesn't say that Congress can do should be left up to the states, or to the people.</a:t>
            </a:r>
          </a:p>
        </p:txBody>
      </p:sp>
    </p:spTree>
    <p:extLst>
      <p:ext uri="{BB962C8B-B14F-4D97-AF65-F5344CB8AC3E}">
        <p14:creationId xmlns:p14="http://schemas.microsoft.com/office/powerpoint/2010/main" val="388302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randombar(horizontal)">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a:bodyPr>
          <a:lstStyle/>
          <a:p>
            <a:r>
              <a:rPr lang="en-US" sz="4000" b="1" i="0" dirty="0" smtClean="0">
                <a:solidFill>
                  <a:srgbClr val="800000"/>
                </a:solidFill>
                <a:effectLst>
                  <a:outerShdw blurRad="38100" dist="38100" dir="2700000" algn="tl">
                    <a:srgbClr val="000000">
                      <a:alpha val="43137"/>
                    </a:srgbClr>
                  </a:outerShdw>
                </a:effectLst>
              </a:rPr>
              <a:t>First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914400" y="3505200"/>
            <a:ext cx="7238999" cy="1631216"/>
          </a:xfrm>
          <a:prstGeom prst="rect">
            <a:avLst/>
          </a:prstGeom>
        </p:spPr>
        <p:txBody>
          <a:bodyPr wrap="square">
            <a:spAutoFit/>
          </a:bodyPr>
          <a:lstStyle/>
          <a:p>
            <a:pPr fontAlgn="base"/>
            <a:r>
              <a:rPr lang="en-US" sz="2000" b="1" dirty="0">
                <a:solidFill>
                  <a:srgbClr val="800000"/>
                </a:solidFill>
              </a:rPr>
              <a:t>Congress can't make any law about your religion, or stop you from practicing your </a:t>
            </a:r>
            <a:r>
              <a:rPr lang="en-US" sz="2000" b="1" dirty="0" smtClean="0">
                <a:solidFill>
                  <a:srgbClr val="800000"/>
                </a:solidFill>
              </a:rPr>
              <a:t> </a:t>
            </a:r>
            <a:r>
              <a:rPr lang="en-US" sz="2000" b="1" dirty="0">
                <a:solidFill>
                  <a:srgbClr val="800000"/>
                </a:solidFill>
              </a:rPr>
              <a:t>religion, or keep you from saying whatever you want, or publishing whatever you want </a:t>
            </a:r>
            <a:r>
              <a:rPr lang="en-US" sz="2000" b="1" dirty="0" smtClean="0">
                <a:solidFill>
                  <a:srgbClr val="800000"/>
                </a:solidFill>
              </a:rPr>
              <a:t>(</a:t>
            </a:r>
            <a:r>
              <a:rPr lang="en-US" sz="2000" b="1" dirty="0">
                <a:solidFill>
                  <a:srgbClr val="800000"/>
                </a:solidFill>
              </a:rPr>
              <a:t>like in a newspaper or a book). And Congress can't stop you from meeting peacefully </a:t>
            </a:r>
            <a:r>
              <a:rPr lang="en-US" sz="2000" b="1" dirty="0" smtClean="0">
                <a:solidFill>
                  <a:srgbClr val="800000"/>
                </a:solidFill>
              </a:rPr>
              <a:t>for  </a:t>
            </a:r>
            <a:r>
              <a:rPr lang="en-US" sz="2000" b="1" dirty="0">
                <a:solidFill>
                  <a:srgbClr val="800000"/>
                </a:solidFill>
              </a:rPr>
              <a:t>a demonstration to ask the government to change something.</a:t>
            </a:r>
          </a:p>
        </p:txBody>
      </p:sp>
      <p:sp>
        <p:nvSpPr>
          <p:cNvPr id="6" name="Rectangle 5"/>
          <p:cNvSpPr/>
          <p:nvPr/>
        </p:nvSpPr>
        <p:spPr>
          <a:xfrm>
            <a:off x="914400" y="1905000"/>
            <a:ext cx="7162800" cy="120032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en-US" b="1" dirty="0" smtClean="0"/>
              <a:t>Congress </a:t>
            </a:r>
            <a:r>
              <a:rPr lang="en-US" b="1" dirty="0"/>
              <a:t>shall make no law respecting an establishment of religion, or prohibiting the free exercise thereof; or abridging the freedom of speech, or of the press, or the right of the people peaceably to assemble, and to </a:t>
            </a:r>
            <a:r>
              <a:rPr lang="en-US" b="1" dirty="0" smtClean="0"/>
              <a:t>petition </a:t>
            </a:r>
            <a:r>
              <a:rPr lang="en-US" b="1" dirty="0"/>
              <a:t>the Government for a redress of grievances.</a:t>
            </a:r>
          </a:p>
        </p:txBody>
      </p:sp>
    </p:spTree>
    <p:extLst>
      <p:ext uri="{BB962C8B-B14F-4D97-AF65-F5344CB8AC3E}">
        <p14:creationId xmlns:p14="http://schemas.microsoft.com/office/powerpoint/2010/main" val="41139540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fontScale="85000" lnSpcReduction="10000"/>
          </a:bodyPr>
          <a:lstStyle/>
          <a:p>
            <a:r>
              <a:rPr lang="en-US" sz="4000" b="1" i="0" dirty="0" smtClean="0">
                <a:solidFill>
                  <a:srgbClr val="800000"/>
                </a:solidFill>
                <a:effectLst>
                  <a:outerShdw blurRad="38100" dist="38100" dir="2700000" algn="tl">
                    <a:srgbClr val="000000">
                      <a:alpha val="43137"/>
                    </a:srgbClr>
                  </a:outerShdw>
                </a:effectLst>
              </a:rPr>
              <a:t>Second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1181100" y="1828800"/>
            <a:ext cx="6934200" cy="120032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fontAlgn="base"/>
            <a:r>
              <a:rPr lang="en-US" sz="2400" b="1" dirty="0" smtClean="0"/>
              <a:t>A well regulated Militia, being necessary to the security of a free State, the right of the people to keep and bear Arms, shall not be infringed.</a:t>
            </a:r>
            <a:endParaRPr lang="en-US" sz="2400" b="1" dirty="0"/>
          </a:p>
        </p:txBody>
      </p:sp>
      <p:sp>
        <p:nvSpPr>
          <p:cNvPr id="2" name="Rectangle 1"/>
          <p:cNvSpPr/>
          <p:nvPr/>
        </p:nvSpPr>
        <p:spPr>
          <a:xfrm>
            <a:off x="1295400" y="3429000"/>
            <a:ext cx="6438900" cy="1200329"/>
          </a:xfrm>
          <a:prstGeom prst="rect">
            <a:avLst/>
          </a:prstGeom>
        </p:spPr>
        <p:txBody>
          <a:bodyPr wrap="square">
            <a:spAutoFit/>
          </a:bodyPr>
          <a:lstStyle/>
          <a:p>
            <a:r>
              <a:rPr lang="en-US" sz="2400" b="1" dirty="0" smtClean="0">
                <a:solidFill>
                  <a:srgbClr val="800000"/>
                </a:solidFill>
                <a:effectLst>
                  <a:outerShdw blurRad="38100" dist="38100" dir="2700000" algn="tl">
                    <a:srgbClr val="000000">
                      <a:alpha val="43137"/>
                    </a:srgbClr>
                  </a:outerShdw>
                </a:effectLst>
              </a:rPr>
              <a:t>Congress can't stop people from having and carrying weapons, because we need to be able to defend ourselves</a:t>
            </a:r>
            <a:r>
              <a:rPr lang="en-US" b="1" dirty="0" smtClean="0">
                <a:solidFill>
                  <a:srgbClr val="800000"/>
                </a:solidFill>
              </a:rPr>
              <a:t>.</a:t>
            </a:r>
            <a:endParaRPr lang="en-US" b="1" dirty="0">
              <a:solidFill>
                <a:srgbClr val="800000"/>
              </a:solidFill>
            </a:endParaRPr>
          </a:p>
        </p:txBody>
      </p:sp>
    </p:spTree>
    <p:extLst>
      <p:ext uri="{BB962C8B-B14F-4D97-AF65-F5344CB8AC3E}">
        <p14:creationId xmlns:p14="http://schemas.microsoft.com/office/powerpoint/2010/main" val="40867032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fontScale="92500"/>
          </a:bodyPr>
          <a:lstStyle/>
          <a:p>
            <a:r>
              <a:rPr lang="en-US" sz="4000" b="1" i="0" dirty="0" smtClean="0">
                <a:solidFill>
                  <a:srgbClr val="800000"/>
                </a:solidFill>
                <a:effectLst>
                  <a:outerShdw blurRad="38100" dist="38100" dir="2700000" algn="tl">
                    <a:srgbClr val="000000">
                      <a:alpha val="43137"/>
                    </a:srgbClr>
                  </a:outerShdw>
                </a:effectLst>
              </a:rPr>
              <a:t>Third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914400" y="1905000"/>
            <a:ext cx="7200900" cy="120032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fontAlgn="base"/>
            <a:r>
              <a:rPr lang="en-US" sz="2400" b="1" dirty="0" smtClean="0"/>
              <a:t>No Soldier shall, in time of peace be quartered in any house, without the consent of the Owner; nor in time of war, but in a manner to be prescribed by law.</a:t>
            </a:r>
            <a:endParaRPr lang="en-US" sz="2400" b="1" dirty="0"/>
          </a:p>
        </p:txBody>
      </p:sp>
      <p:sp>
        <p:nvSpPr>
          <p:cNvPr id="2" name="Rectangle 1"/>
          <p:cNvSpPr/>
          <p:nvPr/>
        </p:nvSpPr>
        <p:spPr>
          <a:xfrm>
            <a:off x="1066800" y="3429000"/>
            <a:ext cx="6667500" cy="1569660"/>
          </a:xfrm>
          <a:prstGeom prst="rect">
            <a:avLst/>
          </a:prstGeom>
        </p:spPr>
        <p:txBody>
          <a:bodyPr wrap="square">
            <a:spAutoFit/>
          </a:bodyPr>
          <a:lstStyle/>
          <a:p>
            <a:endParaRPr lang="en-US" sz="2400" b="1" dirty="0" smtClean="0">
              <a:solidFill>
                <a:srgbClr val="800000"/>
              </a:solidFill>
              <a:effectLst>
                <a:outerShdw blurRad="38100" dist="38100" dir="2700000" algn="tl">
                  <a:srgbClr val="000000">
                    <a:alpha val="43137"/>
                  </a:srgbClr>
                </a:outerShdw>
              </a:effectLst>
            </a:endParaRPr>
          </a:p>
          <a:p>
            <a:r>
              <a:rPr lang="en-US" sz="2400" b="1" dirty="0" smtClean="0">
                <a:solidFill>
                  <a:srgbClr val="800000"/>
                </a:solidFill>
                <a:effectLst>
                  <a:outerShdw blurRad="38100" dist="38100" dir="2700000" algn="tl">
                    <a:srgbClr val="000000">
                      <a:alpha val="43137"/>
                    </a:srgbClr>
                  </a:outerShdw>
                </a:effectLst>
              </a:rPr>
              <a:t>You don't have to let soldiers live in your house, except if there is a war, and even then only if Congress has passed a law about it.</a:t>
            </a:r>
          </a:p>
        </p:txBody>
      </p:sp>
    </p:spTree>
    <p:extLst>
      <p:ext uri="{BB962C8B-B14F-4D97-AF65-F5344CB8AC3E}">
        <p14:creationId xmlns:p14="http://schemas.microsoft.com/office/powerpoint/2010/main" val="24428953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fontScale="85000" lnSpcReduction="10000"/>
          </a:bodyPr>
          <a:lstStyle/>
          <a:p>
            <a:r>
              <a:rPr lang="en-US" sz="4000" b="1" i="0" dirty="0" smtClean="0">
                <a:solidFill>
                  <a:srgbClr val="800000"/>
                </a:solidFill>
                <a:effectLst>
                  <a:outerShdw blurRad="38100" dist="38100" dir="2700000" algn="tl">
                    <a:srgbClr val="000000">
                      <a:alpha val="43137"/>
                    </a:srgbClr>
                  </a:outerShdw>
                </a:effectLst>
              </a:rPr>
              <a:t>Fourth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870857" y="1905000"/>
            <a:ext cx="7200900" cy="206210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fontAlgn="base"/>
            <a:r>
              <a:rPr lang="en-US" sz="2000" b="1" dirty="0" smtClean="0"/>
              <a:t>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a:t>
            </a:r>
            <a:r>
              <a:rPr lang="en-US" sz="2800" b="1" dirty="0" smtClean="0"/>
              <a:t>.</a:t>
            </a:r>
            <a:endParaRPr lang="en-US" sz="2800" b="1" dirty="0"/>
          </a:p>
        </p:txBody>
      </p:sp>
      <p:sp>
        <p:nvSpPr>
          <p:cNvPr id="2" name="Rectangle 1"/>
          <p:cNvSpPr/>
          <p:nvPr/>
        </p:nvSpPr>
        <p:spPr>
          <a:xfrm>
            <a:off x="903514" y="3352800"/>
            <a:ext cx="7326086" cy="2677656"/>
          </a:xfrm>
          <a:prstGeom prst="rect">
            <a:avLst/>
          </a:prstGeom>
        </p:spPr>
        <p:txBody>
          <a:bodyPr wrap="square">
            <a:spAutoFit/>
          </a:bodyPr>
          <a:lstStyle/>
          <a:p>
            <a:endParaRPr lang="en-US" sz="2400" b="1" dirty="0" smtClean="0">
              <a:solidFill>
                <a:srgbClr val="800000"/>
              </a:solidFill>
              <a:effectLst>
                <a:outerShdw blurRad="38100" dist="38100" dir="2700000" algn="tl">
                  <a:srgbClr val="000000">
                    <a:alpha val="43137"/>
                  </a:srgbClr>
                </a:outerShdw>
              </a:effectLst>
            </a:endParaRPr>
          </a:p>
          <a:p>
            <a:endParaRPr lang="en-US" sz="2400" b="1" dirty="0" smtClean="0">
              <a:solidFill>
                <a:srgbClr val="800000"/>
              </a:solidFill>
              <a:effectLst>
                <a:outerShdw blurRad="38100" dist="38100" dir="2700000" algn="tl">
                  <a:srgbClr val="000000">
                    <a:alpha val="43137"/>
                  </a:srgbClr>
                </a:outerShdw>
              </a:effectLst>
            </a:endParaRPr>
          </a:p>
          <a:p>
            <a:r>
              <a:rPr lang="en-US" sz="2400" b="1" dirty="0" smtClean="0">
                <a:solidFill>
                  <a:srgbClr val="800000"/>
                </a:solidFill>
                <a:effectLst>
                  <a:outerShdw blurRad="38100" dist="38100" dir="2700000" algn="tl">
                    <a:srgbClr val="000000">
                      <a:alpha val="43137"/>
                    </a:srgbClr>
                  </a:outerShdw>
                </a:effectLst>
              </a:rPr>
              <a:t>Nobody can search your body, or your house, or your papers and things, unless they can prove to a judge that they have a good reason to think you have committed a crime.</a:t>
            </a:r>
          </a:p>
          <a:p>
            <a:endParaRPr lang="en-US" sz="2400" b="1" dirty="0" smtClean="0">
              <a:solidFill>
                <a:srgbClr val="8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56625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a:bodyPr>
          <a:lstStyle/>
          <a:p>
            <a:r>
              <a:rPr lang="en-US" sz="4000" b="1" i="0" dirty="0" smtClean="0">
                <a:solidFill>
                  <a:srgbClr val="800000"/>
                </a:solidFill>
                <a:effectLst>
                  <a:outerShdw blurRad="38100" dist="38100" dir="2700000" algn="tl">
                    <a:srgbClr val="000000">
                      <a:alpha val="43137"/>
                    </a:srgbClr>
                  </a:outerShdw>
                </a:effectLst>
              </a:rPr>
              <a:t>Fifth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870857" y="1905000"/>
            <a:ext cx="7200900" cy="2062103"/>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fontAlgn="base"/>
            <a:r>
              <a:rPr lang="en-US" sz="1600" b="1" dirty="0" smtClean="0"/>
              <a:t>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offence to be twice put in jeopardy of life or limb; nor shall be compelled in any criminal case to be a witness against himself; nor be deprived of life, liberty, or property, without due process of law; nor shall private property be taken for public use without just compensation.</a:t>
            </a:r>
            <a:endParaRPr lang="en-US" sz="2400" b="1" dirty="0"/>
          </a:p>
        </p:txBody>
      </p:sp>
      <p:sp>
        <p:nvSpPr>
          <p:cNvPr id="2" name="Rectangle 1"/>
          <p:cNvSpPr/>
          <p:nvPr/>
        </p:nvSpPr>
        <p:spPr>
          <a:xfrm>
            <a:off x="903514" y="3429000"/>
            <a:ext cx="7097486" cy="2308324"/>
          </a:xfrm>
          <a:prstGeom prst="rect">
            <a:avLst/>
          </a:prstGeom>
        </p:spPr>
        <p:txBody>
          <a:bodyPr wrap="square">
            <a:spAutoFit/>
          </a:bodyPr>
          <a:lstStyle/>
          <a:p>
            <a:endParaRPr lang="en-US" sz="2400" b="1" dirty="0" smtClean="0">
              <a:solidFill>
                <a:srgbClr val="800000"/>
              </a:solidFill>
              <a:effectLst>
                <a:outerShdw blurRad="38100" dist="38100" dir="2700000" algn="tl">
                  <a:srgbClr val="000000">
                    <a:alpha val="43137"/>
                  </a:srgbClr>
                </a:outerShdw>
              </a:effectLst>
            </a:endParaRPr>
          </a:p>
          <a:p>
            <a:endParaRPr lang="en-US" sz="2400" b="1" dirty="0" smtClean="0">
              <a:solidFill>
                <a:srgbClr val="800000"/>
              </a:solidFill>
              <a:effectLst>
                <a:outerShdw blurRad="38100" dist="38100" dir="2700000" algn="tl">
                  <a:srgbClr val="000000">
                    <a:alpha val="43137"/>
                  </a:srgbClr>
                </a:outerShdw>
              </a:effectLst>
            </a:endParaRPr>
          </a:p>
          <a:p>
            <a:r>
              <a:rPr lang="en-US" sz="1600" b="1" dirty="0">
                <a:solidFill>
                  <a:srgbClr val="800000"/>
                </a:solidFill>
              </a:rPr>
              <a:t>Y</a:t>
            </a:r>
            <a:r>
              <a:rPr lang="en-US" sz="1600" b="1" dirty="0" smtClean="0">
                <a:solidFill>
                  <a:srgbClr val="800000"/>
                </a:solidFill>
              </a:rPr>
              <a:t>ou can't be tried for any serious crime without a Grand Jury meeting first to decide whether there's enough evidence for a trial. And if the jury decides you are innocent, the government can't try again with another jury. You don't have to say anything at your trial. You can't be killed, or put in jail, or fined, unless you were convicted of a crime by a jury. And the government can't take your house or your farm or anything that is yours, unless the government pays for it.</a:t>
            </a:r>
          </a:p>
        </p:txBody>
      </p:sp>
    </p:spTree>
    <p:extLst>
      <p:ext uri="{BB962C8B-B14F-4D97-AF65-F5344CB8AC3E}">
        <p14:creationId xmlns:p14="http://schemas.microsoft.com/office/powerpoint/2010/main" val="19578494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barn(inVertical)">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a:bodyPr>
          <a:lstStyle/>
          <a:p>
            <a:r>
              <a:rPr lang="en-US" sz="4000" b="1" i="0" dirty="0" smtClean="0">
                <a:solidFill>
                  <a:srgbClr val="800000"/>
                </a:solidFill>
                <a:effectLst>
                  <a:outerShdw blurRad="38100" dist="38100" dir="2700000" algn="tl">
                    <a:srgbClr val="000000">
                      <a:alpha val="43137"/>
                    </a:srgbClr>
                  </a:outerShdw>
                </a:effectLst>
              </a:rPr>
              <a:t>Sixth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870857" y="1905000"/>
            <a:ext cx="7200900" cy="181588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fontAlgn="base"/>
            <a:r>
              <a:rPr lang="en-US" sz="1600" b="1" dirty="0" smtClean="0"/>
              <a:t>In all criminal prosecutions, the accused shall enjoy the right to a speedy and public trial, by an impartial jury of the State and district wherein the crime shall have been committed; which district shall have been previously ascertained by law, and to be informed of the nature and cause of the accusation; to be confronted with the witnesses against him; to have compulsory process for obtaining witnesses in his favor; and to have the assistance of counsel for his </a:t>
            </a:r>
            <a:r>
              <a:rPr lang="en-US" sz="1600" b="1" dirty="0" err="1" smtClean="0"/>
              <a:t>defence</a:t>
            </a:r>
            <a:r>
              <a:rPr lang="en-US" sz="1600" b="1" dirty="0" smtClean="0"/>
              <a:t>.</a:t>
            </a:r>
            <a:endParaRPr lang="en-US" sz="2400" b="1" dirty="0"/>
          </a:p>
        </p:txBody>
      </p:sp>
      <p:sp>
        <p:nvSpPr>
          <p:cNvPr id="2" name="Rectangle 1"/>
          <p:cNvSpPr/>
          <p:nvPr/>
        </p:nvSpPr>
        <p:spPr>
          <a:xfrm>
            <a:off x="870857" y="3124200"/>
            <a:ext cx="7200900" cy="2554545"/>
          </a:xfrm>
          <a:prstGeom prst="rect">
            <a:avLst/>
          </a:prstGeom>
        </p:spPr>
        <p:txBody>
          <a:bodyPr wrap="square">
            <a:spAutoFit/>
          </a:bodyPr>
          <a:lstStyle/>
          <a:p>
            <a:endParaRPr lang="en-US" sz="2400" b="1" dirty="0" smtClean="0">
              <a:solidFill>
                <a:srgbClr val="800000"/>
              </a:solidFill>
              <a:effectLst>
                <a:outerShdw blurRad="38100" dist="38100" dir="2700000" algn="tl">
                  <a:srgbClr val="000000">
                    <a:alpha val="43137"/>
                  </a:srgbClr>
                </a:outerShdw>
              </a:effectLst>
            </a:endParaRPr>
          </a:p>
          <a:p>
            <a:endParaRPr lang="en-US" sz="2400" b="1" dirty="0" smtClean="0">
              <a:solidFill>
                <a:srgbClr val="800000"/>
              </a:solidFill>
              <a:effectLst>
                <a:outerShdw blurRad="38100" dist="38100" dir="2700000" algn="tl">
                  <a:srgbClr val="000000">
                    <a:alpha val="43137"/>
                  </a:srgbClr>
                </a:outerShdw>
              </a:effectLst>
            </a:endParaRPr>
          </a:p>
          <a:p>
            <a:r>
              <a:rPr lang="en-US" sz="1600" b="1" dirty="0" smtClean="0">
                <a:solidFill>
                  <a:srgbClr val="800000"/>
                </a:solidFill>
              </a:rPr>
              <a:t>If you're arrested, you have a right to have your trial pretty soon, and the government can't keep you in jail without trying you. The trial has to be public, so everyone knows what is happening. The case has to be decided by a jury of ordinary people from your area. You have the right to know what you are accused of, to see and hear the people who are witnesses against you, to have the government help you get witnesses on your side, and you have the right to a lawyer to help you.</a:t>
            </a:r>
          </a:p>
        </p:txBody>
      </p:sp>
    </p:spTree>
    <p:extLst>
      <p:ext uri="{BB962C8B-B14F-4D97-AF65-F5344CB8AC3E}">
        <p14:creationId xmlns:p14="http://schemas.microsoft.com/office/powerpoint/2010/main" val="41737483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barn(inVertical)">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fontScale="85000" lnSpcReduction="10000"/>
          </a:bodyPr>
          <a:lstStyle/>
          <a:p>
            <a:r>
              <a:rPr lang="en-US" sz="4000" b="1" i="0" dirty="0" smtClean="0">
                <a:solidFill>
                  <a:srgbClr val="800000"/>
                </a:solidFill>
                <a:effectLst>
                  <a:outerShdw blurRad="38100" dist="38100" dir="2700000" algn="tl">
                    <a:srgbClr val="000000">
                      <a:alpha val="43137"/>
                    </a:srgbClr>
                  </a:outerShdw>
                </a:effectLst>
              </a:rPr>
              <a:t>Seventh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870857" y="1905000"/>
            <a:ext cx="7200900" cy="1077218"/>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fontAlgn="base"/>
            <a:r>
              <a:rPr lang="en-US" sz="1600" b="1" dirty="0" smtClean="0"/>
              <a:t>In Suits at common law, where the value in controversy shall exceed twenty dollars, the right of trial by jury shall be preserved, and no fact tried by a jury shall be otherwise reexamined in any Court of the United States, than according to the rules of common law.</a:t>
            </a:r>
            <a:endParaRPr lang="en-US" sz="2400" b="1" dirty="0"/>
          </a:p>
        </p:txBody>
      </p:sp>
      <p:sp>
        <p:nvSpPr>
          <p:cNvPr id="2" name="Rectangle 1"/>
          <p:cNvSpPr/>
          <p:nvPr/>
        </p:nvSpPr>
        <p:spPr>
          <a:xfrm>
            <a:off x="870857" y="3124200"/>
            <a:ext cx="7200900" cy="2369880"/>
          </a:xfrm>
          <a:prstGeom prst="rect">
            <a:avLst/>
          </a:prstGeom>
        </p:spPr>
        <p:txBody>
          <a:bodyPr wrap="square">
            <a:spAutoFit/>
          </a:bodyPr>
          <a:lstStyle/>
          <a:p>
            <a:endParaRPr lang="en-US" sz="2400" b="1" dirty="0" smtClean="0">
              <a:solidFill>
                <a:srgbClr val="800000"/>
              </a:solidFill>
              <a:effectLst>
                <a:outerShdw blurRad="38100" dist="38100" dir="2700000" algn="tl">
                  <a:srgbClr val="000000">
                    <a:alpha val="43137"/>
                  </a:srgbClr>
                </a:outerShdw>
              </a:effectLst>
            </a:endParaRPr>
          </a:p>
          <a:p>
            <a:endParaRPr lang="en-US" sz="4000" b="1" dirty="0" smtClean="0">
              <a:solidFill>
                <a:srgbClr val="800000"/>
              </a:solidFill>
              <a:effectLst>
                <a:outerShdw blurRad="38100" dist="38100" dir="2700000" algn="tl">
                  <a:srgbClr val="000000">
                    <a:alpha val="43137"/>
                  </a:srgbClr>
                </a:outerShdw>
              </a:effectLst>
            </a:endParaRPr>
          </a:p>
          <a:p>
            <a:r>
              <a:rPr lang="en-US" sz="2800" b="1" dirty="0" smtClean="0">
                <a:solidFill>
                  <a:srgbClr val="800000"/>
                </a:solidFill>
              </a:rPr>
              <a:t>You also have the right to a jury when it is a civil case (a law case between two people rather than between you and the government).</a:t>
            </a:r>
          </a:p>
        </p:txBody>
      </p:sp>
    </p:spTree>
    <p:extLst>
      <p:ext uri="{BB962C8B-B14F-4D97-AF65-F5344CB8AC3E}">
        <p14:creationId xmlns:p14="http://schemas.microsoft.com/office/powerpoint/2010/main" val="24083274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2590800" y="838200"/>
            <a:ext cx="4106917" cy="1052671"/>
          </a:xfrm>
        </p:spPr>
        <p:txBody>
          <a:bodyPr>
            <a:normAutofit fontScale="85000" lnSpcReduction="10000"/>
          </a:bodyPr>
          <a:lstStyle/>
          <a:p>
            <a:r>
              <a:rPr lang="en-US" sz="4000" b="1" i="0" dirty="0" smtClean="0">
                <a:solidFill>
                  <a:srgbClr val="800000"/>
                </a:solidFill>
                <a:effectLst>
                  <a:outerShdw blurRad="38100" dist="38100" dir="2700000" algn="tl">
                    <a:srgbClr val="000000">
                      <a:alpha val="43137"/>
                    </a:srgbClr>
                  </a:outerShdw>
                </a:effectLst>
              </a:rPr>
              <a:t>Eighth Amendment</a:t>
            </a:r>
            <a:endParaRPr lang="en-US" sz="4000" b="1" i="0" dirty="0">
              <a:solidFill>
                <a:srgbClr val="800000"/>
              </a:solidFill>
              <a:effectLst>
                <a:outerShdw blurRad="38100" dist="38100" dir="2700000" algn="tl">
                  <a:srgbClr val="000000">
                    <a:alpha val="43137"/>
                  </a:srgbClr>
                </a:outerShdw>
              </a:effectLst>
            </a:endParaRPr>
          </a:p>
        </p:txBody>
      </p:sp>
      <p:sp>
        <p:nvSpPr>
          <p:cNvPr id="5" name="Rectangle 4"/>
          <p:cNvSpPr/>
          <p:nvPr/>
        </p:nvSpPr>
        <p:spPr>
          <a:xfrm>
            <a:off x="990600" y="1923871"/>
            <a:ext cx="7081157" cy="1200329"/>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fontAlgn="base"/>
            <a:r>
              <a:rPr lang="en-US" sz="2400" b="1" dirty="0" smtClean="0"/>
              <a:t>Excessive bail shall not be required, nor excessive fines imposed, nor cruel and unusual punishments inflicted.</a:t>
            </a:r>
            <a:endParaRPr lang="en-US" sz="3600" b="1" dirty="0"/>
          </a:p>
        </p:txBody>
      </p:sp>
      <p:sp>
        <p:nvSpPr>
          <p:cNvPr id="2" name="Rectangle 1"/>
          <p:cNvSpPr/>
          <p:nvPr/>
        </p:nvSpPr>
        <p:spPr>
          <a:xfrm>
            <a:off x="990600" y="2438400"/>
            <a:ext cx="7059386" cy="3231654"/>
          </a:xfrm>
          <a:prstGeom prst="rect">
            <a:avLst/>
          </a:prstGeom>
        </p:spPr>
        <p:txBody>
          <a:bodyPr wrap="square">
            <a:spAutoFit/>
          </a:bodyPr>
          <a:lstStyle/>
          <a:p>
            <a:endParaRPr lang="en-US" sz="2400" b="1" dirty="0" smtClean="0">
              <a:solidFill>
                <a:srgbClr val="800000"/>
              </a:solidFill>
              <a:effectLst>
                <a:outerShdw blurRad="38100" dist="38100" dir="2700000" algn="tl">
                  <a:srgbClr val="000000">
                    <a:alpha val="43137"/>
                  </a:srgbClr>
                </a:outerShdw>
              </a:effectLst>
            </a:endParaRPr>
          </a:p>
          <a:p>
            <a:endParaRPr lang="en-US" sz="4000" b="1" dirty="0" smtClean="0">
              <a:solidFill>
                <a:srgbClr val="800000"/>
              </a:solidFill>
              <a:effectLst>
                <a:outerShdw blurRad="38100" dist="38100" dir="2700000" algn="tl">
                  <a:srgbClr val="000000">
                    <a:alpha val="43137"/>
                  </a:srgbClr>
                </a:outerShdw>
              </a:effectLst>
            </a:endParaRPr>
          </a:p>
          <a:p>
            <a:r>
              <a:rPr lang="en-US" sz="2800" b="1" dirty="0" smtClean="0">
                <a:solidFill>
                  <a:srgbClr val="800000"/>
                </a:solidFill>
              </a:rPr>
              <a:t>The government can't make you pay more than is reasonable in bail or in fines, and the government can't order you to have cruel or unusual punishments (like torture) even if you are convicted of a crime.</a:t>
            </a:r>
          </a:p>
        </p:txBody>
      </p:sp>
    </p:spTree>
    <p:extLst>
      <p:ext uri="{BB962C8B-B14F-4D97-AF65-F5344CB8AC3E}">
        <p14:creationId xmlns:p14="http://schemas.microsoft.com/office/powerpoint/2010/main" val="20440033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43</TotalTime>
  <Words>1008</Words>
  <Application>Microsoft Office PowerPoint</Application>
  <PresentationFormat>On-screen Show (4:3)</PresentationFormat>
  <Paragraphs>46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Couture</vt:lpstr>
      <vt:lpstr>The Bill of Rights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Greenville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Bill of Rights</dc:title>
  <dc:creator>Elizabeth Gates</dc:creator>
  <cp:lastModifiedBy>Elizabeth Gates</cp:lastModifiedBy>
  <cp:revision>22</cp:revision>
  <dcterms:created xsi:type="dcterms:W3CDTF">2014-12-18T17:16:58Z</dcterms:created>
  <dcterms:modified xsi:type="dcterms:W3CDTF">2014-12-18T18:00:20Z</dcterms:modified>
</cp:coreProperties>
</file>